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ppt/comments/comment10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 X" initials="LX" lastIdx="17" clrIdx="0">
    <p:extLst>
      <p:ext uri="{19B8F6BF-5375-455C-9EA6-DF929625EA0E}">
        <p15:presenceInfo xmlns:p15="http://schemas.microsoft.com/office/powerpoint/2012/main" userId="20939e72b89f9d9c" providerId="Windows Live"/>
      </p:ext>
    </p:extLst>
  </p:cmAuthor>
  <p:cmAuthor id="2" name="刘 子扬" initials="刘" lastIdx="5" clrIdx="1">
    <p:extLst>
      <p:ext uri="{19B8F6BF-5375-455C-9EA6-DF929625EA0E}">
        <p15:presenceInfo xmlns:p15="http://schemas.microsoft.com/office/powerpoint/2012/main" userId="5170a66cbaf8b1ca" providerId="Windows Live"/>
      </p:ext>
    </p:extLst>
  </p:cmAuthor>
  <p:cmAuthor id="3" name="A utochthonous丶" initials="Au" lastIdx="3" clrIdx="2">
    <p:extLst>
      <p:ext uri="{19B8F6BF-5375-455C-9EA6-DF929625EA0E}">
        <p15:presenceInfo xmlns:p15="http://schemas.microsoft.com/office/powerpoint/2012/main" userId="1a6117b4afe30aa7" providerId="Windows Live"/>
      </p:ext>
    </p:extLst>
  </p:cmAuthor>
  <p:cmAuthor id="4" name="niji sakai" initials="ns" lastIdx="12" clrIdx="3">
    <p:extLst>
      <p:ext uri="{19B8F6BF-5375-455C-9EA6-DF929625EA0E}">
        <p15:presenceInfo xmlns:p15="http://schemas.microsoft.com/office/powerpoint/2012/main" userId="8e07559baa0130f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94600"/>
  </p:normalViewPr>
  <p:slideViewPr>
    <p:cSldViewPr snapToGrid="0">
      <p:cViewPr>
        <p:scale>
          <a:sx n="90" d="100"/>
          <a:sy n="90" d="100"/>
        </p:scale>
        <p:origin x="-344" y="-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13:27.544" idx="4">
    <p:pos x="13032" y="833"/>
    <p:text>这里可以不放课程概述，课程概述一般都是单独存在，作为这门课程的第一个文档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1:12.295" idx="2">
    <p:pos x="13032" y="969"/>
    <p:text>就当是很多ppt串联在一起</p:text>
    <p:extLst>
      <p:ext uri="{C676402C-5697-4E1C-873F-D02D1690AC5C}">
        <p15:threadingInfo xmlns:p15="http://schemas.microsoft.com/office/powerpoint/2012/main" timeZoneBias="-480">
          <p15:parentCm authorId="1" idx="4"/>
        </p15:threadingInfo>
      </p:ext>
    </p:extLst>
  </p:cm>
  <p:cm authorId="1" dt="2019-06-12T15:14:14.297" idx="5">
    <p:pos x="2581" y="3816"/>
    <p:text>课程概述的文档就可以按照列的提纲来呈现相关内容，帮助教师和学习者了解这节课的一些基本情况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1:33.663" idx="3">
    <p:pos x="2581" y="3952"/>
    <p:text>此文档做成PPT</p:text>
    <p:extLst>
      <p:ext uri="{C676402C-5697-4E1C-873F-D02D1690AC5C}">
        <p15:threadingInfo xmlns:p15="http://schemas.microsoft.com/office/powerpoint/2012/main" timeZoneBias="-480">
          <p15:parentCm authorId="1" idx="5"/>
        </p15:threadingInfo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40:17.204" idx="17">
    <p:pos x="10" y="10"/>
    <p:text/>
    <p:extLst>
      <p:ext uri="{C676402C-5697-4E1C-873F-D02D1690AC5C}">
        <p15:threadingInfo xmlns:p15="http://schemas.microsoft.com/office/powerpoint/2012/main" timeZoneBias="-480"/>
      </p:ext>
    </p:extLst>
  </p:cm>
  <p:cm authorId="3" dt="2019-06-12T21:43:30.386" idx="2">
    <p:pos x="146" y="146"/>
    <p:text>文字太小而且有些密集可能在ppt演示的时候效果不好，感觉可以吧操作步骤两个单独拆分出两页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38:38.801" idx="1">
    <p:pos x="146" y="282"/>
    <p:text>示例页面 未排版</p:text>
    <p:extLst>
      <p:ext uri="{C676402C-5697-4E1C-873F-D02D1690AC5C}">
        <p15:threadingInfo xmlns:p15="http://schemas.microsoft.com/office/powerpoint/2012/main" timeZoneBias="-480">
          <p15:parentCm authorId="3" idx="2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16:02.375" idx="6">
    <p:pos x="13464" y="833"/>
    <p:text>前导课其实就是情境导入，或者是为学习者提供一些基本知识。目前提高的知识点是可以的，但是学生看完这两页内容后只是知道这些名词，但是对于这些名词的具体含义或与这节课相关的内容并不了解。所以，建议情境导入部分实现两个作用：一是介绍与这门课相关的基础知识，最好以文字和图片的形式进行呈现（内容不需要很全面，适应于这节课的学习即可）；二是通过基础知识找到切入点引入这节课的学习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2:01.200" idx="4">
    <p:pos x="13464" y="969"/>
    <p:text>此处只是大纲，没写具体内容。</p:text>
    <p:extLst>
      <p:ext uri="{C676402C-5697-4E1C-873F-D02D1690AC5C}">
        <p15:threadingInfo xmlns:p15="http://schemas.microsoft.com/office/powerpoint/2012/main" timeZoneBias="-480">
          <p15:parentCm authorId="1" idx="6"/>
        </p15:threadingInfo>
      </p:ext>
    </p:extLst>
  </p:cm>
  <p:cm authorId="2" dt="2019-06-12T21:12:32.531" idx="2">
    <p:pos x="13483" y="2039"/>
    <p:text>建议前导课单独拆分一节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2:40.168" idx="5">
    <p:pos x="13483" y="2175"/>
    <p:text>此处只展示结构。</p:text>
    <p:extLst>
      <p:ext uri="{C676402C-5697-4E1C-873F-D02D1690AC5C}">
        <p15:threadingInfo xmlns:p15="http://schemas.microsoft.com/office/powerpoint/2012/main" timeZoneBias="-480">
          <p15:parentCm authorId="2" idx="2"/>
        </p15:threadingInfo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20:22.321" idx="7">
    <p:pos x="10" y="10"/>
    <p:text>考虑到最后的学习效果，PPT中的文字尽量大一些，呈现方式最好是图文并茂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2:52.104" idx="6">
    <p:pos x="10" y="146"/>
    <p:text>先不考虑排版</p:text>
    <p:extLst>
      <p:ext uri="{C676402C-5697-4E1C-873F-D02D1690AC5C}">
        <p15:threadingInfo xmlns:p15="http://schemas.microsoft.com/office/powerpoint/2012/main" timeZoneBias="-480">
          <p15:parentCm authorId="1" idx="7"/>
        </p15:threadingInfo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25:19.176" idx="8">
    <p:pos x="10" y="10"/>
    <p:text>这一页的内容可以分两页呈现</p:text>
    <p:extLst>
      <p:ext uri="{C676402C-5697-4E1C-873F-D02D1690AC5C}">
        <p15:threadingInfo xmlns:p15="http://schemas.microsoft.com/office/powerpoint/2012/main" timeZoneBias="-480"/>
      </p:ext>
    </p:extLst>
  </p:cm>
  <p:cm authorId="1" dt="2019-06-12T15:28:50.359" idx="9">
    <p:pos x="14296" y="4917"/>
    <p:text>第一节名字可以修改为：传感器、舵机、电机的使用方法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3:43.544" idx="7">
    <p:pos x="14296" y="5053"/>
    <p:text>再想想 能体现出开发板或物联网</p:text>
    <p:extLst>
      <p:ext uri="{C676402C-5697-4E1C-873F-D02D1690AC5C}">
        <p15:threadingInfo xmlns:p15="http://schemas.microsoft.com/office/powerpoint/2012/main" timeZoneBias="-480">
          <p15:parentCm authorId="1" idx="9"/>
        </p15:threadingInfo>
      </p:ext>
    </p:extLst>
  </p:cm>
  <p:cm authorId="1" dt="2019-06-12T15:29:59.162" idx="10">
    <p:pos x="13556" y="7077"/>
    <p:text>这部分内容可以放在一页里面单独呈现，可以放一张图片介绍ESP8266，这样学生比只看文字要更好理解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4:15.037" idx="8">
    <p:pos x="13556" y="7213"/>
    <p:text>配图 后期会大量配图</p:text>
    <p:extLst>
      <p:ext uri="{C676402C-5697-4E1C-873F-D02D1690AC5C}">
        <p15:threadingInfo xmlns:p15="http://schemas.microsoft.com/office/powerpoint/2012/main" timeZoneBias="-480">
          <p15:parentCm authorId="1" idx="10"/>
        </p15:threadingInfo>
      </p:ext>
    </p:extLst>
  </p:cm>
  <p:cm authorId="2" dt="2019-06-12T21:04:45.556" idx="1">
    <p:pos x="12906" y="2076"/>
    <p:text>黄色和白色对比不明显，再加上字体小而且细，在大屏特别是投影仪观看效果差。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4:24.161" idx="9">
    <p:pos x="12906" y="2212"/>
    <p:text>改</p:text>
    <p:extLst>
      <p:ext uri="{C676402C-5697-4E1C-873F-D02D1690AC5C}">
        <p15:threadingInfo xmlns:p15="http://schemas.microsoft.com/office/powerpoint/2012/main" timeZoneBias="-480">
          <p15:parentCm authorId="2" idx="1"/>
        </p15:threadingInfo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31:33.320" idx="11">
    <p:pos x="13430" y="3100"/>
    <p:text>这部分内容可以跟上一页的ESP放在一起呈现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4:56.784" idx="10">
    <p:pos x="13430" y="3236"/>
    <p:text>第一章第一节第一部分 目录层级多难处理</p:text>
    <p:extLst>
      <p:ext uri="{C676402C-5697-4E1C-873F-D02D1690AC5C}">
        <p15:threadingInfo xmlns:p15="http://schemas.microsoft.com/office/powerpoint/2012/main" timeZoneBias="-480">
          <p15:parentCm authorId="1" idx="11"/>
        </p15:threadingInfo>
      </p:ext>
    </p:extLst>
  </p:cm>
  <p:cm authorId="1" dt="2019-06-12T15:31:53.860" idx="12">
    <p:pos x="13731" y="6387"/>
    <p:text>个人感觉这个表格不需要呈现，因为这是给教师进行教学设计使用，在授课ppt中可以不呈现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5:27.850" idx="11">
    <p:pos x="13731" y="6523"/>
    <p:text>我觉得可以保留。待定</p:text>
    <p:extLst>
      <p:ext uri="{C676402C-5697-4E1C-873F-D02D1690AC5C}">
        <p15:threadingInfo xmlns:p15="http://schemas.microsoft.com/office/powerpoint/2012/main" timeZoneBias="-480">
          <p15:parentCm authorId="1" idx="12"/>
        </p15:threadingInfo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34:57.912" idx="13">
    <p:pos x="14296" y="224"/>
    <p:text>这个表格的内容建议呈现一次即可，不需要每页PPT都呈现</p:text>
    <p:extLst>
      <p:ext uri="{C676402C-5697-4E1C-873F-D02D1690AC5C}">
        <p15:threadingInfo xmlns:p15="http://schemas.microsoft.com/office/powerpoint/2012/main" timeZoneBias="-480"/>
      </p:ext>
    </p:extLst>
  </p:cm>
  <p:cm authorId="4" dt="2019-06-13T14:45:38.713" idx="12">
    <p:pos x="14296" y="360"/>
    <p:text>哪个表格？</p:text>
    <p:extLst>
      <p:ext uri="{C676402C-5697-4E1C-873F-D02D1690AC5C}">
        <p15:threadingInfo xmlns:p15="http://schemas.microsoft.com/office/powerpoint/2012/main" timeZoneBias="-480">
          <p15:parentCm authorId="1" idx="13"/>
        </p15:threadingInfo>
      </p:ext>
    </p:extLst>
  </p:cm>
  <p:cm authorId="2" dt="2019-06-12T21:16:09.623" idx="5">
    <p:pos x="12983" y="699"/>
    <p:text>页标题这样有点丑，个人认为只用粗体大字号就可以，没必要用黑色背景，显得头重脚轻</p:text>
    <p:extLst>
      <p:ext uri="{C676402C-5697-4E1C-873F-D02D1690AC5C}">
        <p15:threadingInfo xmlns:p15="http://schemas.microsoft.com/office/powerpoint/2012/main" timeZoneBias="-480"/>
      </p:ext>
    </p:extLst>
  </p:cm>
  <p:cm authorId="3" dt="2019-06-12T21:48:48.116" idx="3">
    <p:pos x="10" y="10"/>
    <p:text>感觉和上一页的表格有冲突，可以优化一下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38:02.343" idx="14">
    <p:pos x="14381" y="3177"/>
    <p:text>这部分内容跟前面有点重复，至于放在什么位置建议再思考下</p:text>
    <p:extLst>
      <p:ext uri="{C676402C-5697-4E1C-873F-D02D1690AC5C}">
        <p15:threadingInfo xmlns:p15="http://schemas.microsoft.com/office/powerpoint/2012/main" timeZoneBias="-480"/>
      </p:ext>
    </p:extLst>
  </p:cm>
  <p:cm authorId="3" dt="2019-06-12T21:41:06.615" idx="1">
    <p:pos x="10" y="10"/>
    <p:text>觉得可以将esp8266等开发板的背景知识放在前导课里讲，就类似的硬件说明什么的，这里可以简单的提一嘴然后直接讲实际操作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38:38.550" idx="15">
    <p:pos x="13875" y="2211"/>
    <p:text>具体的操作步骤中是否</p:text>
    <p:extLst>
      <p:ext uri="{C676402C-5697-4E1C-873F-D02D1690AC5C}">
        <p15:threadingInfo xmlns:p15="http://schemas.microsoft.com/office/powerpoint/2012/main" timeZoneBias="-48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6-12T15:39:37.368" idx="16">
    <p:pos x="13813" y="3034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13450"/>
            <a:ext cx="196215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comments" Target="../comments/commen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hyperlink" Target="http://192.168.0.1/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人工智能课程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人工智能课程</a:t>
            </a:r>
            <a:endParaRPr dirty="0"/>
          </a:p>
        </p:txBody>
      </p:sp>
      <p:sp>
        <p:nvSpPr>
          <p:cNvPr id="120" name="授课用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授课用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hapter 1 Part 1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51" name="开发板背景知识"/>
          <p:cNvSpPr txBox="1">
            <a:spLocks noGrp="1"/>
          </p:cNvSpPr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r>
              <a:t> 开发板背景知识</a:t>
            </a:r>
          </a:p>
        </p:txBody>
      </p:sp>
      <p:sp>
        <p:nvSpPr>
          <p:cNvPr id="152" name="esp8266是WiFi串口模块，功能简单来讲就是：从WiFi接收到数据，串口输出；从串口接收数据，WiFi输出数据。…"/>
          <p:cNvSpPr txBox="1"/>
          <p:nvPr/>
        </p:nvSpPr>
        <p:spPr>
          <a:xfrm>
            <a:off x="2058735" y="5043525"/>
            <a:ext cx="20771067" cy="3628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500"/>
              </a:spcBef>
              <a:defRPr sz="3800" b="0"/>
            </a:pPr>
            <a:r>
              <a:rPr dirty="0"/>
              <a:t>esp8266是WiFi串口模块，功能简单来讲就是：从WiFi接收到数据，串口输出；从串口接收数据，WiFi输出数据。</a:t>
            </a:r>
          </a:p>
          <a:p>
            <a:pPr algn="l">
              <a:spcBef>
                <a:spcPts val="4500"/>
              </a:spcBef>
              <a:defRPr sz="3800" b="0"/>
            </a:pPr>
            <a:r>
              <a:rPr dirty="0"/>
              <a:t>通过自带的GPIO口连接传感器，传感器将环境数据转化为电信号发送给esp8266读取、处理并输出。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hapter 1 Part 1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55" name="硬件准备"/>
          <p:cNvSpPr txBox="1">
            <a:spLocks noGrp="1"/>
          </p:cNvSpPr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r>
              <a:t>硬件准备</a:t>
            </a:r>
          </a:p>
        </p:txBody>
      </p:sp>
      <p:sp>
        <p:nvSpPr>
          <p:cNvPr id="156" name="硬件清单…"/>
          <p:cNvSpPr txBox="1"/>
          <p:nvPr/>
        </p:nvSpPr>
        <p:spPr>
          <a:xfrm>
            <a:off x="2324533" y="4869096"/>
            <a:ext cx="11768002" cy="6016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500"/>
              </a:spcBef>
              <a:defRPr sz="3800" b="0"/>
            </a:pPr>
            <a:r>
              <a:t>硬件清单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sz="3800" b="0"/>
            </a:pPr>
            <a:r>
              <a:t>esp8266主板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sz="3800" b="0"/>
            </a:pPr>
            <a:r>
              <a:t>温湿度传感器（型号为DHT11或DHT22）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sz="3800" b="0"/>
            </a:pPr>
            <a:r>
              <a:t>超声波传感器（型号为HC-SR04）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sz="3800" b="0"/>
            </a:pPr>
            <a:r>
              <a:t>杜邦线、数据线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hapter 1 Part 1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59" name="硬件连接"/>
          <p:cNvSpPr txBox="1">
            <a:spLocks noGrp="1"/>
          </p:cNvSpPr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r>
              <a:t>硬件连接</a:t>
            </a:r>
          </a:p>
        </p:txBody>
      </p:sp>
      <p:pic>
        <p:nvPicPr>
          <p:cNvPr id="160" name="Xnip2019-05-05_11-52-46.png" descr="Xnip2019-05-05_11-52-4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246" y="4338117"/>
            <a:ext cx="6393384" cy="8286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Xnip2019-05-05_12-02-00.png" descr="Xnip2019-05-05_12-02-0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10086" y="5530022"/>
            <a:ext cx="6479664" cy="7049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hapter 1 Part 1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64" name="程序及操作"/>
          <p:cNvSpPr txBox="1">
            <a:spLocks noGrp="1"/>
          </p:cNvSpPr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r>
              <a:t>程序及操作</a:t>
            </a:r>
          </a:p>
        </p:txBody>
      </p:sp>
      <p:sp>
        <p:nvSpPr>
          <p:cNvPr id="165" name="操作步骤-简单读取…"/>
          <p:cNvSpPr txBox="1"/>
          <p:nvPr/>
        </p:nvSpPr>
        <p:spPr>
          <a:xfrm>
            <a:off x="2232907" y="4665744"/>
            <a:ext cx="18211975" cy="885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900"/>
              </a:lnSpc>
              <a:spcBef>
                <a:spcPts val="1600"/>
              </a:spcBef>
              <a:defRPr sz="2100">
                <a:solidFill>
                  <a:srgbClr val="030303"/>
                </a:solidFill>
              </a:defRPr>
            </a:pPr>
            <a:r>
              <a:rPr dirty="0" err="1"/>
              <a:t>操作步骤-简单读取</a:t>
            </a:r>
            <a:endParaRPr dirty="0"/>
          </a:p>
          <a:p>
            <a:pPr algn="l" defTabSz="457200">
              <a:lnSpc>
                <a:spcPts val="4100"/>
              </a:lnSpc>
              <a:spcBef>
                <a:spcPts val="1600"/>
              </a:spcBef>
              <a:defRPr sz="2100" b="0">
                <a:solidFill>
                  <a:srgbClr val="030303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1.打开</a:t>
            </a:r>
            <a:r>
              <a:rPr dirty="0"/>
              <a:t>learn-ai</a:t>
            </a: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文件夹，打开路径</a:t>
            </a:r>
            <a:r>
              <a:rPr dirty="0"/>
              <a:t>chapter1/part1/esp8266_projects/esp8266_dht11_http</a:t>
            </a:r>
            <a:b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2.将esp8266通过数据线连接到电脑</a:t>
            </a:r>
            <a:b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3.使用Arduino IDE打开文件</a:t>
            </a:r>
            <a:r>
              <a:rPr dirty="0"/>
              <a:t>esp8266_dht11_https.ino</a:t>
            </a:r>
            <a:b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4.记得把前面的</a:t>
            </a:r>
            <a:r>
              <a:rPr dirty="0">
                <a:solidFill>
                  <a:srgbClr val="0088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环境准备</a:t>
            </a: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部分再次确认，将环境正确配置，然后点击上传按钮进行上传</a:t>
            </a:r>
          </a:p>
          <a:p>
            <a:pPr defTabSz="457200">
              <a:lnSpc>
                <a:spcPts val="4300"/>
              </a:lnSpc>
              <a:defRPr sz="2100" b="0">
                <a:solidFill>
                  <a:srgbClr val="555555"/>
                </a:solidFill>
              </a:defRPr>
            </a:pPr>
            <a:endParaRPr dirty="0">
              <a:solidFill>
                <a:srgbClr val="55555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l" defTabSz="457200">
              <a:lnSpc>
                <a:spcPts val="4300"/>
              </a:lnSpc>
              <a:spcBef>
                <a:spcPts val="1600"/>
              </a:spcBef>
              <a:defRPr sz="2100" b="0">
                <a:solidFill>
                  <a:srgbClr val="555555"/>
                </a:solidFill>
              </a:defRPr>
            </a:pPr>
            <a:r>
              <a:rPr dirty="0"/>
              <a:t>5.打开</a:t>
            </a:r>
            <a:r>
              <a:rPr dirty="0">
                <a:solidFill>
                  <a:srgbClr val="0088CC"/>
                </a:solidFill>
                <a:hlinkClick r:id="rId2"/>
              </a:rPr>
              <a:t>路由器管理地址</a:t>
            </a:r>
            <a:r>
              <a:rPr dirty="0"/>
              <a:t>，esp8266此时应该已经加入到了局域网中，查看esp8266获取到的路由器地址</a:t>
            </a:r>
            <a:br>
              <a:rPr dirty="0"/>
            </a:br>
            <a:r>
              <a:rPr dirty="0"/>
              <a:t>6.在浏览器中打开esp8266获取到的局域网地址，查看温湿度传感器的读数</a:t>
            </a:r>
            <a:br>
              <a:rPr dirty="0"/>
            </a:br>
            <a:r>
              <a:rPr dirty="0"/>
              <a:t>7.连接另一个esp8266开发板，打开路径</a:t>
            </a:r>
            <a:r>
              <a:rPr dirty="0">
                <a:solidFill>
                  <a:srgbClr val="030303"/>
                </a:solidFill>
                <a:latin typeface="Menlo"/>
                <a:ea typeface="Menlo"/>
                <a:cs typeface="Menlo"/>
                <a:sym typeface="Menlo"/>
              </a:rPr>
              <a:t>chapter1/part1/esp8266_projects/esp8266_ultrasonic_http</a:t>
            </a:r>
            <a:r>
              <a:rPr dirty="0"/>
              <a:t>,再次执行2-6步骤来使用超声波传感器</a:t>
            </a:r>
          </a:p>
          <a:p>
            <a:pPr algn="l" defTabSz="457200">
              <a:lnSpc>
                <a:spcPts val="4300"/>
              </a:lnSpc>
              <a:defRPr sz="2100" b="0">
                <a:solidFill>
                  <a:srgbClr val="555555"/>
                </a:solidFill>
              </a:defRPr>
            </a:pPr>
            <a:endParaRPr dirty="0"/>
          </a:p>
          <a:p>
            <a:pPr algn="l" defTabSz="457200">
              <a:lnSpc>
                <a:spcPts val="3900"/>
              </a:lnSpc>
              <a:spcBef>
                <a:spcPts val="1600"/>
              </a:spcBef>
              <a:defRPr sz="2100">
                <a:solidFill>
                  <a:srgbClr val="030303"/>
                </a:solidFill>
              </a:defRPr>
            </a:pPr>
            <a:r>
              <a:rPr dirty="0" err="1"/>
              <a:t>操作步骤-绘制实时变化曲线</a:t>
            </a:r>
            <a:endParaRPr dirty="0"/>
          </a:p>
          <a:p>
            <a:pPr algn="l" defTabSz="457200">
              <a:lnSpc>
                <a:spcPts val="4100"/>
              </a:lnSpc>
              <a:spcBef>
                <a:spcPts val="1600"/>
              </a:spcBef>
              <a:defRPr sz="2100" b="0">
                <a:solidFill>
                  <a:srgbClr val="030303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1.打开</a:t>
            </a:r>
            <a:r>
              <a:rPr dirty="0"/>
              <a:t>learn-ai</a:t>
            </a: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文件夹，打开路径</a:t>
            </a:r>
            <a:r>
              <a:rPr dirty="0"/>
              <a:t>chapter1/part1/esp8266_projects/esp8266_dht11_http_chartjs</a:t>
            </a:r>
            <a:b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2.将esp8266通过数据线连接到电脑</a:t>
            </a:r>
            <a:b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3.使用Arduino </a:t>
            </a:r>
            <a:r>
              <a:rPr dirty="0" err="1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IDE打开文件</a:t>
            </a: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 </a:t>
            </a:r>
            <a:r>
              <a:rPr dirty="0"/>
              <a:t>esp8266_dht11_http_chartjs.ino</a:t>
            </a:r>
            <a:b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4.记得把前面的</a:t>
            </a:r>
            <a:r>
              <a:rPr dirty="0">
                <a:solidFill>
                  <a:srgbClr val="0088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环境准备</a:t>
            </a:r>
            <a:r>
              <a:rPr dirty="0"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部分再次确认，将环境正确配置，然后点击上传按钮进行上传</a:t>
            </a:r>
          </a:p>
          <a:p>
            <a:pPr defTabSz="457200">
              <a:lnSpc>
                <a:spcPts val="4300"/>
              </a:lnSpc>
              <a:defRPr sz="2100" b="0">
                <a:solidFill>
                  <a:srgbClr val="555555"/>
                </a:solidFill>
              </a:defRPr>
            </a:pPr>
            <a:endParaRPr dirty="0">
              <a:solidFill>
                <a:srgbClr val="55555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l" defTabSz="457200">
              <a:lnSpc>
                <a:spcPts val="4300"/>
              </a:lnSpc>
              <a:spcBef>
                <a:spcPts val="1600"/>
              </a:spcBef>
              <a:defRPr sz="2100" b="0">
                <a:solidFill>
                  <a:srgbClr val="555555"/>
                </a:solidFill>
              </a:defRPr>
            </a:pPr>
            <a:r>
              <a:rPr dirty="0"/>
              <a:t>5.打开</a:t>
            </a:r>
            <a:r>
              <a:rPr dirty="0">
                <a:solidFill>
                  <a:srgbClr val="0088CC"/>
                </a:solidFill>
                <a:hlinkClick r:id="rId2"/>
              </a:rPr>
              <a:t>路由器管理地址</a:t>
            </a:r>
            <a:r>
              <a:rPr dirty="0"/>
              <a:t>，esp8266此时应该已经加入到了局域网中，查看esp8266获取到的路由器地址</a:t>
            </a:r>
            <a:br>
              <a:rPr dirty="0"/>
            </a:br>
            <a:r>
              <a:rPr dirty="0"/>
              <a:t>6.在浏览器中打开esp8266获取到的局域网地址，查看温湿度传感器的读数</a:t>
            </a:r>
          </a:p>
          <a:p>
            <a:pPr defTabSz="457200">
              <a:lnSpc>
                <a:spcPts val="4300"/>
              </a:lnSpc>
              <a:defRPr sz="2100" b="0">
                <a:solidFill>
                  <a:srgbClr val="555555"/>
                </a:solidFill>
              </a:defRPr>
            </a:pPr>
            <a:endParaRPr dirty="0"/>
          </a:p>
          <a:p>
            <a:pPr algn="l" defTabSz="457200">
              <a:lnSpc>
                <a:spcPts val="4300"/>
              </a:lnSpc>
              <a:defRPr sz="2100" b="0">
                <a:solidFill>
                  <a:srgbClr val="555555"/>
                </a:solidFill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课程概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课程概述</a:t>
            </a:r>
          </a:p>
        </p:txBody>
      </p:sp>
      <p:sp>
        <p:nvSpPr>
          <p:cNvPr id="123" name="课程简介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4649" indent="-374649" defTabSz="487044">
              <a:spcBef>
                <a:spcPts val="3400"/>
              </a:spcBef>
              <a:defRPr sz="2832"/>
            </a:pPr>
            <a:r>
              <a:rPr dirty="0" err="1"/>
              <a:t>课程简介</a:t>
            </a:r>
            <a:endParaRPr dirty="0"/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rPr dirty="0" err="1"/>
              <a:t>课程目标</a:t>
            </a:r>
            <a:endParaRPr dirty="0"/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rPr dirty="0" err="1"/>
              <a:t>课程大纲</a:t>
            </a:r>
            <a:endParaRPr dirty="0"/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rPr dirty="0" err="1"/>
              <a:t>预备要求</a:t>
            </a:r>
            <a:endParaRPr dirty="0"/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rPr dirty="0" err="1"/>
              <a:t>学分授予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章节测试成绩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作业成绩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交流讨论成绩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期末考试成绩</a:t>
            </a:r>
            <a:endParaRPr dirty="0"/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rPr dirty="0" err="1"/>
              <a:t>参考资源</a:t>
            </a: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前导课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rPr dirty="0" err="1"/>
              <a:t>前导课</a:t>
            </a:r>
            <a:endParaRPr dirty="0"/>
          </a:p>
        </p:txBody>
      </p:sp>
      <p:sp>
        <p:nvSpPr>
          <p:cNvPr id="126" name="计算机与网络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4649" indent="-374649" defTabSz="487044">
              <a:spcBef>
                <a:spcPts val="3400"/>
              </a:spcBef>
              <a:defRPr sz="2832"/>
            </a:pPr>
            <a:r>
              <a:rPr dirty="0" err="1"/>
              <a:t>计算机与网络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操作系统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计算机语言与程序设计</a:t>
            </a:r>
            <a:endParaRPr dirty="0"/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rPr dirty="0" err="1"/>
              <a:t>人工智能简介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人工智能的发展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机器学习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神经网络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机器视觉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语音与文本</a:t>
            </a:r>
            <a:endParaRPr dirty="0"/>
          </a:p>
          <a:p>
            <a:pPr marL="1123949" lvl="2" indent="-374649" defTabSz="487044">
              <a:spcBef>
                <a:spcPts val="3400"/>
              </a:spcBef>
              <a:defRPr sz="2832"/>
            </a:pPr>
            <a:r>
              <a:rPr dirty="0" err="1"/>
              <a:t>机器人</a:t>
            </a:r>
            <a:endParaRPr dirty="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前导课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前导课</a:t>
            </a:r>
          </a:p>
        </p:txBody>
      </p:sp>
      <p:sp>
        <p:nvSpPr>
          <p:cNvPr id="129" name="物联网简介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150" indent="-438150" defTabSz="569594">
              <a:spcBef>
                <a:spcPts val="4000"/>
              </a:spcBef>
              <a:defRPr sz="3312"/>
            </a:pPr>
            <a:r>
              <a:t>物联网简介</a:t>
            </a:r>
          </a:p>
          <a:p>
            <a:pPr marL="1314450" lvl="2" indent="-438150" defTabSz="569594">
              <a:spcBef>
                <a:spcPts val="4000"/>
              </a:spcBef>
              <a:defRPr sz="3312"/>
            </a:pPr>
            <a:r>
              <a:t>物联网协议</a:t>
            </a:r>
          </a:p>
          <a:p>
            <a:pPr marL="1314450" lvl="2" indent="-438150" defTabSz="569594">
              <a:spcBef>
                <a:spcPts val="4000"/>
              </a:spcBef>
              <a:defRPr sz="3312"/>
            </a:pPr>
            <a:r>
              <a:t>物联网应用</a:t>
            </a:r>
          </a:p>
          <a:p>
            <a:pPr marL="438150" indent="-438150" defTabSz="569594">
              <a:spcBef>
                <a:spcPts val="4000"/>
              </a:spcBef>
              <a:defRPr sz="3312"/>
            </a:pPr>
            <a:r>
              <a:t>认识硬件</a:t>
            </a:r>
          </a:p>
          <a:p>
            <a:pPr marL="1314450" lvl="2" indent="-438150" defTabSz="569594">
              <a:spcBef>
                <a:spcPts val="4000"/>
              </a:spcBef>
              <a:defRPr sz="3312"/>
            </a:pPr>
            <a:r>
              <a:t>NVIDIA Jetson Nano</a:t>
            </a:r>
          </a:p>
          <a:p>
            <a:pPr marL="1314450" lvl="2" indent="-438150" defTabSz="569594">
              <a:spcBef>
                <a:spcPts val="4000"/>
              </a:spcBef>
              <a:defRPr sz="3312"/>
            </a:pPr>
            <a:r>
              <a:t>树莓派</a:t>
            </a:r>
          </a:p>
          <a:p>
            <a:pPr marL="1314450" lvl="2" indent="-438150" defTabSz="569594">
              <a:spcBef>
                <a:spcPts val="4000"/>
              </a:spcBef>
              <a:defRPr sz="3312"/>
            </a:pPr>
            <a:r>
              <a:t>Arduino</a:t>
            </a:r>
          </a:p>
          <a:p>
            <a:pPr marL="1314450" lvl="2" indent="-438150" defTabSz="569594">
              <a:spcBef>
                <a:spcPts val="4000"/>
              </a:spcBef>
              <a:defRPr sz="3312"/>
            </a:pPr>
            <a:r>
              <a:t>ESP8266</a:t>
            </a:r>
          </a:p>
          <a:p>
            <a:pPr marL="1314450" lvl="2" indent="-438150" defTabSz="569594">
              <a:spcBef>
                <a:spcPts val="4000"/>
              </a:spcBef>
              <a:defRPr sz="3312"/>
            </a:pPr>
            <a:r>
              <a:t>传感器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hapter 0 软件环境准备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rPr dirty="0"/>
              <a:t>Chapter 0 </a:t>
            </a:r>
            <a:r>
              <a:rPr dirty="0" err="1"/>
              <a:t>软件环境准备</a:t>
            </a:r>
            <a:endParaRPr dirty="0"/>
          </a:p>
        </p:txBody>
      </p:sp>
      <p:sp>
        <p:nvSpPr>
          <p:cNvPr id="132" name="正文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hapter 1 物联网与机器人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Chapter 1 物联网与机器人</a:t>
            </a:r>
          </a:p>
        </p:txBody>
      </p:sp>
      <p:sp>
        <p:nvSpPr>
          <p:cNvPr id="135" name="本章内容关于使用开源硬件，将功能点进行分解，并最终实现综合项目…"/>
          <p:cNvSpPr txBox="1">
            <a:spLocks noGrp="1"/>
          </p:cNvSpPr>
          <p:nvPr>
            <p:ph type="body" sz="half" idx="1"/>
          </p:nvPr>
        </p:nvSpPr>
        <p:spPr>
          <a:xfrm>
            <a:off x="1689100" y="3076404"/>
            <a:ext cx="21005801" cy="3505807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 err="1"/>
              <a:t>本章内容关于使用开源硬件，将功能点进行分解，并最终实现综合项目</a:t>
            </a:r>
            <a:r>
              <a:rPr dirty="0"/>
              <a:t>  </a:t>
            </a:r>
          </a:p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 err="1"/>
              <a:t>主要包括</a:t>
            </a:r>
            <a:r>
              <a:rPr dirty="0"/>
              <a:t>:  </a:t>
            </a:r>
          </a:p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/>
              <a:t> 1. </a:t>
            </a:r>
            <a:r>
              <a:rPr dirty="0" err="1"/>
              <a:t>使用物联网开发板来读取和控制传感器、灯和舵机等设备</a:t>
            </a:r>
            <a:endParaRPr dirty="0"/>
          </a:p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/>
              <a:t> 2. </a:t>
            </a:r>
            <a:r>
              <a:rPr dirty="0" err="1"/>
              <a:t>安装和配置物联网平台，实现语音控制和人脸解锁</a:t>
            </a:r>
            <a:endParaRPr dirty="0"/>
          </a:p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/>
              <a:t> 3. 自主设计制作一个融合了多种功能的基于3D打印物联网机器人或小车</a:t>
            </a:r>
          </a:p>
        </p:txBody>
      </p:sp>
      <p:sp>
        <p:nvSpPr>
          <p:cNvPr id="136" name="Chapter 1 Part 1…"/>
          <p:cNvSpPr/>
          <p:nvPr/>
        </p:nvSpPr>
        <p:spPr>
          <a:xfrm>
            <a:off x="1689099" y="7805940"/>
            <a:ext cx="21005801" cy="2286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/>
              <a:t>Chapter 1 Part 1</a:t>
            </a:r>
          </a:p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/>
              <a:t>使用ESP8266开发板读取和控制传感器、舵机和电机</a:t>
            </a:r>
          </a:p>
        </p:txBody>
      </p:sp>
      <p:sp>
        <p:nvSpPr>
          <p:cNvPr id="137" name="esp8266是一个价格低廉的开发板，包含WiFi模块和GPIO，可以连接传感器、舵机、马达等各种设备。使用Arduino IDE进行开发编程。可通过网络、串口和蓝牙等多种方式进行通信"/>
          <p:cNvSpPr/>
          <p:nvPr/>
        </p:nvSpPr>
        <p:spPr>
          <a:xfrm>
            <a:off x="1689099" y="10526745"/>
            <a:ext cx="21005801" cy="152091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rPr dirty="0"/>
              <a:t>esp8266是一个价格低廉的开发板，包含WiFi模块和GPIO，可以连接传感器、舵机、马达等各种设备。使用Arduino </a:t>
            </a:r>
            <a:r>
              <a:rPr dirty="0" err="1"/>
              <a:t>IDE进行开发编程。可通过网络、串口和蓝牙等多种方式进行通信</a:t>
            </a: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hapter 1 Part 1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40" name="包括功能提出和实现，硬件连接，上传的参数调节和html文件在本地服务器中的打开，传感器数据的实时呈现等，并使用Chart.js来绘制实时变化曲线…"/>
          <p:cNvSpPr txBox="1">
            <a:spLocks noGrp="1"/>
          </p:cNvSpPr>
          <p:nvPr>
            <p:ph type="body" sz="quarter" idx="1"/>
          </p:nvPr>
        </p:nvSpPr>
        <p:spPr>
          <a:xfrm>
            <a:off x="1689100" y="3149600"/>
            <a:ext cx="21005800" cy="2730281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</p:spPr>
        <p:txBody>
          <a:bodyPr/>
          <a:lstStyle/>
          <a:p>
            <a:pPr marL="0" indent="0" algn="ctr" defTabSz="792479">
              <a:spcBef>
                <a:spcPts val="0"/>
              </a:spcBef>
              <a:buSzTx/>
              <a:buNone/>
              <a:defRPr sz="307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dirty="0"/>
          </a:p>
          <a:p>
            <a:pPr marL="0" indent="0" algn="ctr" defTabSz="792479">
              <a:spcBef>
                <a:spcPts val="0"/>
              </a:spcBef>
              <a:buSzTx/>
              <a:buNone/>
              <a:defRPr sz="307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/>
              <a:t>包括功能提出和实现，硬件连接，上传的参数调节和html文件在本地服务器中的打开，传感器数据的实时呈现等，并使用Chart.js来绘制实时变化曲线  </a:t>
            </a:r>
          </a:p>
          <a:p>
            <a:pPr marL="0" indent="0" algn="ctr" defTabSz="792479">
              <a:spcBef>
                <a:spcPts val="0"/>
              </a:spcBef>
              <a:buSzTx/>
              <a:buNone/>
              <a:defRPr sz="307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rPr dirty="0" err="1"/>
              <a:t>这部分主要包括两种传感器的读取，为温湿度传感器和超声波传感器</a:t>
            </a:r>
            <a:endParaRPr dirty="0"/>
          </a:p>
        </p:txBody>
      </p:sp>
      <p:graphicFrame>
        <p:nvGraphicFramePr>
          <p:cNvPr id="141" name="表格"/>
          <p:cNvGraphicFramePr/>
          <p:nvPr/>
        </p:nvGraphicFramePr>
        <p:xfrm>
          <a:off x="1688550" y="6546171"/>
          <a:ext cx="21006900" cy="4587582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5251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51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1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2517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64597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学习流程</a:t>
                      </a:r>
                    </a:p>
                  </a:txBody>
                  <a:tcPr marL="50800" marR="50800" marT="50800" marB="50800" anchor="ctr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活动名称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活动内容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时间分配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64597">
                <a:tc rowSpan="2"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课程引入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活动目标介绍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了解物联网基本概念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5 min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459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背景知识介绍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熟悉实验中涉及软硬件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 min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64597">
                <a:tc rowSpan="2"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基本任务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硬件准备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按操作手册进行连接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5 min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64597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程序及操作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按操作手册执行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30 min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64597">
                <a:tc>
                  <a:txBody>
                    <a:bodyPr/>
                    <a:lstStyle/>
                    <a:p>
                      <a:pPr defTabSz="914400">
                        <a:defRPr sz="1800"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  <a:sym typeface="Helvetica Neue"/>
                        </a:rPr>
                        <a:t>活动总结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？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？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 min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hapter 1 Part 1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rPr dirty="0"/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rPr dirty="0"/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rPr dirty="0"/>
              <a:t>使用ESP8266开发板读取传感器数据，绘制实时变化曲线</a:t>
            </a:r>
          </a:p>
        </p:txBody>
      </p:sp>
      <p:sp>
        <p:nvSpPr>
          <p:cNvPr id="144" name="活动目标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活动目标</a:t>
            </a:r>
            <a:endParaRPr dirty="0"/>
          </a:p>
          <a:p>
            <a:pPr lvl="2"/>
            <a:r>
              <a:rPr dirty="0" err="1"/>
              <a:t>了解物联网的基本概念</a:t>
            </a:r>
            <a:endParaRPr dirty="0"/>
          </a:p>
          <a:p>
            <a:pPr lvl="2"/>
            <a:r>
              <a:rPr dirty="0" err="1"/>
              <a:t>了解使用开发板读取传感器原理</a:t>
            </a:r>
            <a:endParaRPr dirty="0"/>
          </a:p>
          <a:p>
            <a:pPr lvl="2"/>
            <a:r>
              <a:rPr dirty="0" err="1"/>
              <a:t>熟悉使用Arduino</a:t>
            </a:r>
            <a:r>
              <a:rPr dirty="0"/>
              <a:t> </a:t>
            </a:r>
            <a:r>
              <a:rPr dirty="0" err="1"/>
              <a:t>IDE烧录程序的操作流程</a:t>
            </a:r>
            <a:endParaRPr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hapter 1 Part 1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47" name="物联网背景知识"/>
          <p:cNvSpPr txBox="1">
            <a:spLocks noGrp="1"/>
          </p:cNvSpPr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r>
              <a:rPr dirty="0"/>
              <a:t> </a:t>
            </a:r>
            <a:r>
              <a:rPr dirty="0" err="1"/>
              <a:t>物联网背景知识</a:t>
            </a:r>
            <a:endParaRPr dirty="0"/>
          </a:p>
        </p:txBody>
      </p:sp>
      <p:pic>
        <p:nvPicPr>
          <p:cNvPr id="148" name="物联网背景知识.mp4" descr="物联网背景知识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07150" y="4985337"/>
            <a:ext cx="14656990" cy="8296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50" fill="hold"/>
                                        <p:tgtEl>
                                          <p:spTgt spid="1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4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303</Words>
  <Application>Microsoft Macintosh PowerPoint</Application>
  <PresentationFormat>自定义</PresentationFormat>
  <Paragraphs>115</Paragraphs>
  <Slides>13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Helvetica Neue</vt:lpstr>
      <vt:lpstr>Helvetica Neue Light</vt:lpstr>
      <vt:lpstr>Helvetica Neue Medium</vt:lpstr>
      <vt:lpstr>Menlo</vt:lpstr>
      <vt:lpstr>White</vt:lpstr>
      <vt:lpstr>人工智能课程</vt:lpstr>
      <vt:lpstr>课程概述</vt:lpstr>
      <vt:lpstr>前导课</vt:lpstr>
      <vt:lpstr>前导课</vt:lpstr>
      <vt:lpstr>Chapter 0 软件环境准备</vt:lpstr>
      <vt:lpstr>Chapter 1 物联网与机器人</vt:lpstr>
      <vt:lpstr>Chapter 1 Part 1 Part 1.1 使用ESP8266开发板读取传感器数据，绘制实时变化曲线</vt:lpstr>
      <vt:lpstr>Chapter 1 Part 1 Part 1.1 使用ESP8266开发板读取传感器数据，绘制实时变化曲线</vt:lpstr>
      <vt:lpstr>Chapter 1 Part 1 Part 1.1 使用ESP8266开发板读取传感器数据，绘制实时变化曲线</vt:lpstr>
      <vt:lpstr>Chapter 1 Part 1 Part 1.1 使用ESP8266开发板读取传感器数据，绘制实时变化曲线</vt:lpstr>
      <vt:lpstr>Chapter 1 Part 1 Part 1.1 使用ESP8266开发板读取传感器数据，绘制实时变化曲线</vt:lpstr>
      <vt:lpstr>Chapter 1 Part 1 Part 1.1 使用ESP8266开发板读取传感器数据，绘制实时变化曲线</vt:lpstr>
      <vt:lpstr>Chapter 1 Part 1 Part 1.1 使用ESP8266开发板读取传感器数据，绘制实时变化曲线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人工智能课程</dc:title>
  <dc:creator>刘子扬</dc:creator>
  <cp:lastModifiedBy>niji sakai</cp:lastModifiedBy>
  <cp:revision>15</cp:revision>
  <dcterms:modified xsi:type="dcterms:W3CDTF">2019-06-13T08:07:43Z</dcterms:modified>
</cp:coreProperties>
</file>